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  <p:sldId id="260" r:id="rId5"/>
    <p:sldId id="257" r:id="rId6"/>
    <p:sldId id="259" r:id="rId7"/>
    <p:sldId id="262" r:id="rId8"/>
    <p:sldId id="268" r:id="rId9"/>
    <p:sldId id="271" r:id="rId10"/>
    <p:sldId id="267" r:id="rId11"/>
    <p:sldId id="266" r:id="rId12"/>
    <p:sldId id="275" r:id="rId13"/>
    <p:sldId id="272" r:id="rId14"/>
    <p:sldId id="273" r:id="rId15"/>
    <p:sldId id="274" r:id="rId16"/>
    <p:sldId id="276" r:id="rId17"/>
    <p:sldId id="277" r:id="rId18"/>
    <p:sldId id="278" r:id="rId19"/>
    <p:sldId id="264" r:id="rId20"/>
    <p:sldId id="279" r:id="rId21"/>
    <p:sldId id="269" r:id="rId22"/>
    <p:sldId id="28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28F55283-16AF-48B2-96A7-B4F1A6D4892A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C159E59-11A0-426F-904A-57A5F9A37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6C42F-8E6F-4F80-B3BD-44D14C09C13A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E9CD1-52BC-416F-9C4C-A27113276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D5018-EA5A-4377-BD5A-A4C77B2CCE6E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D11A-2340-49F4-8AFF-A04E3E994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C343-7FE0-49A1-8466-6A93B48B365B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4A5C-B23F-48BA-8251-47D1DD824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DB25-F2EF-4D6C-BE90-2E127CD8226E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C075D-A86A-418E-AA9D-B24A8F49A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61B7-A6ED-41D8-B49E-980ECEEF373F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B5A29-2ED6-4E88-8327-2D170B580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31B3F-30EB-4886-94FB-EE2503252C05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FD495-637D-4DA5-8A79-96716A069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CF26B-FE2C-450D-A747-00D5B0989107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3311-05AC-4DFD-BD94-06EF12A2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7D549-8418-471C-B965-330C2A4DC3D0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4BCD-8CD5-4B60-8DAB-93BABD51E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078FE-1E73-434B-A88E-DD79A4F9EA69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AE947-50AD-47CE-A655-00BA3DF8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89A7F-D136-4C58-B369-03FA0120C877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9D171-21C5-47DE-AE11-017A0458B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FA5867-C22E-4014-A2C9-0FCF1DA28AD2}" type="datetimeFigureOut">
              <a:rPr lang="en-US"/>
              <a:pPr>
                <a:defRPr/>
              </a:pPr>
              <a:t>10/31/2011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A90A87-4856-4246-A260-A155FDD08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cticelink.com/magazine/departments/marchapril-2009/" TargetMode="External"/><Relationship Id="rId2" Type="http://schemas.openxmlformats.org/officeDocument/2006/relationships/hyperlink" Target="http://legalcareers.about.com/od/practicetips/a/GenerationY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zcentral.com/business/articles/2008/09/16/20080916bizaz-geny0908-ON.html#ixzz1bujIXgoz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52400" y="3505200"/>
            <a:ext cx="7848600" cy="5334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New Recruits-What does it take to  attract the younger generation</a:t>
            </a:r>
            <a:r>
              <a:rPr lang="en-US" b="1" smtClean="0"/>
              <a:t> </a:t>
            </a:r>
            <a:endParaRPr lang="en-US" smtClean="0"/>
          </a:p>
        </p:txBody>
      </p:sp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4267200" y="4495800"/>
            <a:ext cx="441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Century Gothic" pitchFamily="34" charset="0"/>
              </a:rPr>
              <a:t>Ann Thor, M.D.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828800"/>
            <a:ext cx="3962400" cy="4011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Work-Centric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1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….Believe X and Y should pay their dues, work harder and conform to their culture</a:t>
            </a:r>
          </a:p>
          <a:p>
            <a:pPr marL="742950" lvl="1" indent="-2857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15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b="1" smtClean="0">
                <a:solidFill>
                  <a:schemeClr val="tx1"/>
                </a:solidFill>
              </a:rPr>
              <a:t>Independent and not afraid of confrontation</a:t>
            </a:r>
          </a:p>
          <a:p>
            <a:pPr eaLnBrk="1" hangingPunct="1">
              <a:lnSpc>
                <a:spcPct val="80000"/>
              </a:lnSpc>
            </a:pPr>
            <a:endParaRPr lang="en-US" sz="21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b="1" smtClean="0">
                <a:solidFill>
                  <a:schemeClr val="tx1"/>
                </a:solidFill>
              </a:rPr>
              <a:t>Goal and achievement oriented</a:t>
            </a:r>
          </a:p>
          <a:p>
            <a:pPr eaLnBrk="1" hangingPunct="1">
              <a:lnSpc>
                <a:spcPct val="80000"/>
              </a:lnSpc>
            </a:pPr>
            <a:endParaRPr lang="en-US" sz="19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b="1" smtClean="0">
                <a:solidFill>
                  <a:schemeClr val="tx1"/>
                </a:solidFill>
              </a:rPr>
              <a:t>Equate work and position with self-worth.</a:t>
            </a:r>
            <a:r>
              <a:rPr lang="en-US" sz="150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5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Competitive, want to win and often in control</a:t>
            </a:r>
          </a:p>
          <a:p>
            <a:pPr eaLnBrk="1" hangingPunct="1">
              <a:lnSpc>
                <a:spcPct val="80000"/>
              </a:lnSpc>
            </a:pPr>
            <a:endParaRPr lang="en-US" sz="21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3554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>
          <a:xfrm>
            <a:off x="4876800" y="2667000"/>
            <a:ext cx="3581400" cy="2405063"/>
          </a:xfrm>
        </p:spPr>
      </p:pic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024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Boomers:</a:t>
            </a: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1946 to 1964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Traditionalists: DOB before 1945</a:t>
            </a:r>
            <a:endParaRPr lang="en-US" sz="24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4578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2362200"/>
            <a:ext cx="2520950" cy="1598613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267200" y="1676400"/>
            <a:ext cx="39497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Hardworking and storic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Loyal, civic minded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Submissive, respect authority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Paternalistic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Tech-Challenged 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Traditional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What motivates others?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1066800" y="0"/>
            <a:ext cx="7024688" cy="1143000"/>
          </a:xfrm>
        </p:spPr>
        <p:txBody>
          <a:bodyPr/>
          <a:lstStyle/>
          <a:p>
            <a:r>
              <a:rPr lang="en-US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Abraham Maslow’s Pyramid of Needs </a:t>
            </a:r>
            <a:br>
              <a:rPr lang="en-US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		1908-70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1143000" y="1828800"/>
            <a:ext cx="6777038" cy="46482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b="1" smtClean="0">
                <a:solidFill>
                  <a:schemeClr val="tx1"/>
                </a:solidFill>
              </a:rPr>
              <a:t>Self Actualization</a:t>
            </a:r>
          </a:p>
          <a:p>
            <a:pPr algn="ctr"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b="1" smtClean="0">
                <a:solidFill>
                  <a:schemeClr val="tx1"/>
                </a:solidFill>
              </a:rPr>
              <a:t>Esteem: to self and from others</a:t>
            </a:r>
          </a:p>
          <a:p>
            <a:pPr algn="ctr"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b="1" smtClean="0">
                <a:solidFill>
                  <a:schemeClr val="tx1"/>
                </a:solidFill>
              </a:rPr>
              <a:t>Social Needs: Belonging, Love</a:t>
            </a:r>
          </a:p>
          <a:p>
            <a:pPr algn="ctr"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b="1" smtClean="0">
                <a:solidFill>
                  <a:schemeClr val="tx1"/>
                </a:solidFill>
              </a:rPr>
              <a:t>Safety Needs: Security and safety</a:t>
            </a:r>
          </a:p>
          <a:p>
            <a:pPr algn="ctr"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b="1" smtClean="0">
                <a:solidFill>
                  <a:schemeClr val="tx1"/>
                </a:solidFill>
              </a:rPr>
              <a:t>Physiological: Hunger, Thirst, Comfort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609600" y="1143000"/>
            <a:ext cx="3810000" cy="4572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 flipV="1">
            <a:off x="4419600" y="1143000"/>
            <a:ext cx="4114800" cy="46482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649287"/>
          </a:xfrm>
        </p:spPr>
        <p:txBody>
          <a:bodyPr/>
          <a:lstStyle/>
          <a:p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Skinner’s Theory of Reinforcement 			1963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Behavior that leads to positive outcomes will be repeated. Negative outcome associated behaviors will not</a:t>
            </a:r>
          </a:p>
          <a:p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/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Praise and positively reinforce to encourage repetition</a:t>
            </a:r>
          </a:p>
          <a:p>
            <a:pPr lvl="1"/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Negative reinforcement should only be used to prevent unsafe practices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990600" y="457200"/>
            <a:ext cx="7024688" cy="1143000"/>
          </a:xfrm>
        </p:spPr>
        <p:txBody>
          <a:bodyPr/>
          <a:lstStyle/>
          <a:p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Adam   1965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Employees strive for equity between themselves and other workers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Ohio State University Study</a:t>
            </a:r>
            <a:b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	Linder 1998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1143000" y="2743200"/>
            <a:ext cx="6777038" cy="3508375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Interesting work and good pay are key</a:t>
            </a:r>
          </a:p>
          <a:p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Useful Reward Systems</a:t>
            </a:r>
          </a:p>
          <a:p>
            <a:pPr lvl="1"/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Job enrichment and promotion</a:t>
            </a:r>
          </a:p>
          <a:p>
            <a:pPr lvl="1"/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Internal and external stipends, monetary</a:t>
            </a:r>
          </a:p>
          <a:p>
            <a:pPr lvl="1"/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Non-monetary compensation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688" cy="1143000"/>
          </a:xfrm>
        </p:spPr>
        <p:txBody>
          <a:bodyPr/>
          <a:lstStyle/>
          <a:p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OSU Study II: Motivating Factors in Rank Order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990600" y="1905000"/>
            <a:ext cx="6777038" cy="4267200"/>
          </a:xfrm>
        </p:spPr>
        <p:txBody>
          <a:bodyPr/>
          <a:lstStyle/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Interesting work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Good wage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Full appreciation of work done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Job security 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Good working conditions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Promotions and growth opportunities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Updated and communicated to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Personal loyalty to employees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Tactful discipline</a:t>
            </a:r>
          </a:p>
          <a:p>
            <a:pPr marL="527050" indent="-457200">
              <a:buFont typeface="Wingdings 2" pitchFamily="18" charset="2"/>
              <a:buAutoNum type="arabicPeriod"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Sympathetic help with personal problems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688" cy="1143000"/>
          </a:xfrm>
        </p:spPr>
        <p:txBody>
          <a:bodyPr/>
          <a:lstStyle/>
          <a:p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Minority Recruitment, Retention and Career Transition Practices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777038" cy="4495800"/>
          </a:xfrm>
        </p:spPr>
        <p:txBody>
          <a:bodyPr/>
          <a:lstStyle/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2000 30% of population of US is minority</a:t>
            </a:r>
          </a:p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By 2050 minorities will represent 50%</a:t>
            </a:r>
          </a:p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Predicted labor shortages make it essential to recruit and retain women and minorities</a:t>
            </a:r>
          </a:p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Recruitments must be personalized to the specific needs and barriers of each group</a:t>
            </a:r>
          </a:p>
          <a:p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Media representations and real culture must include and respect people of diverse race, sex, age, religion, etc….</a:t>
            </a:r>
          </a:p>
          <a:p>
            <a:pPr lvl="1"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5334000" cy="137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 Attract Generation Y</a:t>
            </a:r>
            <a:endParaRPr lang="en-US" sz="32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86200" y="1371600"/>
            <a:ext cx="4486275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Promote and maintain a team environment…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and out of workplace</a:t>
            </a:r>
          </a:p>
          <a:p>
            <a:pPr marL="742950" lvl="1" indent="-285750" eaLnBrk="1" hangingPunct="1">
              <a:lnSpc>
                <a:spcPct val="80000"/>
              </a:lnSpc>
            </a:pPr>
            <a:endParaRPr lang="en-US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Equitable distribution of responsibilities and perks</a:t>
            </a:r>
          </a:p>
          <a:p>
            <a:pPr marL="742950" lvl="1" indent="-2857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Open communication and sharing of data to develop sense of trust</a:t>
            </a:r>
          </a:p>
          <a:p>
            <a:pPr marL="742950" lvl="1" indent="-285750" eaLnBrk="1" hangingPunct="1">
              <a:lnSpc>
                <a:spcPct val="80000"/>
              </a:lnSpc>
            </a:pPr>
            <a:endParaRPr lang="en-US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742950" lvl="1" indent="-285750" eaLnBrk="1" hangingPunct="1">
              <a:lnSpc>
                <a:spcPct val="80000"/>
              </a:lnSpc>
            </a:pP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Inclusive </a:t>
            </a: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not </a:t>
            </a: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exclusive</a:t>
            </a:r>
          </a:p>
          <a:p>
            <a:pPr marL="742950" lvl="1" indent="-2857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b="1" i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0483" name="Picture 2" descr="http://www.millennialliving.com/files/2/generation-x-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3375025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>
            <a:off x="838200" y="2743200"/>
            <a:ext cx="7024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Multigenerational Workforce-4 generations</a:t>
            </a:r>
            <a:r>
              <a:rPr lang="en-US" sz="36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4343400"/>
            <a:ext cx="6777038" cy="350837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1927-1945	The Traditionalists</a:t>
            </a:r>
          </a:p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1946-1964  	The Baby Boomers</a:t>
            </a:r>
          </a:p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1965-1980s  	Generation X</a:t>
            </a:r>
          </a:p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1980-present	Generation Y</a:t>
            </a:r>
          </a:p>
        </p:txBody>
      </p:sp>
      <p:pic>
        <p:nvPicPr>
          <p:cNvPr id="14339" name="Content Placeholder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76200"/>
            <a:ext cx="2590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24688" cy="1143000"/>
          </a:xfrm>
        </p:spPr>
        <p:txBody>
          <a:bodyPr/>
          <a:lstStyle/>
          <a:p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And….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1066800" y="1524000"/>
            <a:ext cx="6777038" cy="3508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 personalized approach makes a difference…find individuals that connect and use them.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Work with candidate to identify their goals, set expectations, craft unique path. This may require mentoring as well as an investment of resources to make it happen.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Show flexibility and respect for work/life boundaries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 technology and social media for recruitment, communication, education</a:t>
            </a: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24688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tx1"/>
                </a:solidFill>
              </a:rPr>
              <a:t>Armour, S, USA TODAY, Generation Y: They've arrived at work with a new attitude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tx1"/>
                </a:solidFill>
              </a:rPr>
              <a:t>Kane, Sally, Generation Y, retrieved from </a:t>
            </a:r>
            <a:r>
              <a:rPr lang="en-US" sz="2000" b="1" smtClean="0">
                <a:solidFill>
                  <a:schemeClr val="tx1"/>
                </a:solidFill>
                <a:hlinkClick r:id="rId2"/>
              </a:rPr>
              <a:t>http://legalcareers.about.com/od/practicetips/a/GenerationY.htm</a:t>
            </a:r>
            <a:r>
              <a:rPr lang="en-US" sz="2000" b="1" smtClean="0">
                <a:solidFill>
                  <a:schemeClr val="tx1"/>
                </a:solidFill>
              </a:rPr>
              <a:t> on October 26, 2011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tx1"/>
                </a:solidFill>
              </a:rPr>
              <a:t>Prince, D.E. Generation X and Y Physicians: Lack of Work Ethic?. CMSR | </a:t>
            </a:r>
            <a:r>
              <a:rPr lang="en-US" sz="2000" b="1" smtClean="0">
                <a:solidFill>
                  <a:schemeClr val="tx1"/>
                </a:solidFill>
                <a:hlinkClick r:id="rId3"/>
              </a:rPr>
              <a:t>March/April 2009</a:t>
            </a:r>
            <a:r>
              <a:rPr lang="en-US" sz="2000" b="1" smtClean="0">
                <a:solidFill>
                  <a:schemeClr val="tx1"/>
                </a:solidFill>
              </a:rPr>
              <a:t> 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tx1"/>
                </a:solidFill>
              </a:rPr>
              <a:t>Perry, Russell, Want to attract and retain Gen Y? Better rethink everything, </a:t>
            </a:r>
            <a:r>
              <a:rPr lang="en-US" sz="2000" b="1" smtClean="0">
                <a:solidFill>
                  <a:schemeClr val="tx1"/>
                </a:solidFill>
                <a:hlinkClick r:id="rId4"/>
              </a:rPr>
              <a:t>http://www.azcentral.com/business/articles/2008/09/16/20080916bizaz-geny0908-ON.html#ixzz1bujIXgoz</a:t>
            </a:r>
            <a:endParaRPr lang="en-US" sz="2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smtClean="0"/>
              <a:t>ASCP Course Handout, Staff Motivation and Retention, N Soudi</a:t>
            </a:r>
          </a:p>
          <a:p>
            <a:r>
              <a:rPr lang="en-US" sz="2000" b="1" smtClean="0"/>
              <a:t>Polodi LH. Helping Medical School Faculty Realize Their Dreams: An innovative, collaborative mentoring program. Academic Mediciine, vol 77, 2002</a:t>
            </a:r>
          </a:p>
          <a:p>
            <a:r>
              <a:rPr lang="en-US" sz="2000" b="1" smtClean="0"/>
              <a:t>ASCP 2011 Vacancy Survey, Garcia E et al.</a:t>
            </a:r>
          </a:p>
          <a:p>
            <a:r>
              <a:rPr lang="en-US" sz="2000" b="1" smtClean="0"/>
              <a:t>Intersociety Committee on Pathology Education (ICPE)</a:t>
            </a:r>
          </a:p>
          <a:p>
            <a:endParaRPr lang="en-US" sz="20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</a:rPr>
              <a:t>Gen Y: the Millennials</a:t>
            </a:r>
          </a:p>
        </p:txBody>
      </p:sp>
      <p:sp>
        <p:nvSpPr>
          <p:cNvPr id="15362" name="Content Placeholder 5"/>
          <p:cNvSpPr>
            <a:spLocks noGrp="1"/>
          </p:cNvSpPr>
          <p:nvPr>
            <p:ph sz="quarter" idx="13"/>
          </p:nvPr>
        </p:nvSpPr>
        <p:spPr>
          <a:xfrm>
            <a:off x="457200" y="2312988"/>
            <a:ext cx="4495800" cy="3478212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70 Million</a:t>
            </a:r>
          </a:p>
          <a:p>
            <a:pPr eaLnBrk="1" hangingPunct="1">
              <a:defRPr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in three a minority</a:t>
            </a:r>
          </a:p>
          <a:p>
            <a:pPr eaLnBrk="1" hangingPunct="1">
              <a:defRPr/>
            </a:pPr>
            <a:endParaRPr lang="en-US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Many graduate from med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school with 100-200K debt…</a:t>
            </a:r>
          </a:p>
        </p:txBody>
      </p:sp>
      <p:pic>
        <p:nvPicPr>
          <p:cNvPr id="15363" name="Content Placeholder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590800"/>
            <a:ext cx="34194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 Y: Life is short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828800"/>
            <a:ext cx="4976813" cy="4011613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9/11, wars and unstable economy a big influence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Willing to trade high pay for fewer hours, flexible schedules </a:t>
            </a:r>
          </a:p>
          <a:p>
            <a:pPr eaLnBrk="1" hangingPunct="1"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 expect to be able to contribute more with family, both sexes expect flexibility</a:t>
            </a:r>
          </a:p>
          <a:p>
            <a:pPr eaLnBrk="1" hangingPunct="1"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High expectations of their employers</a:t>
            </a:r>
          </a:p>
          <a:p>
            <a:pPr eaLnBrk="1" hangingPunct="1"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mtClean="0"/>
          </a:p>
        </p:txBody>
      </p:sp>
      <p:pic>
        <p:nvPicPr>
          <p:cNvPr id="16387" name="Picture 2" descr="http://www.careercast.com/sites/default/files/work-life-balance.jpg?12916838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743200"/>
            <a:ext cx="24574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024688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tx1"/>
                </a:solidFill>
              </a:rPr>
              <a:t>Gen Y: a </a:t>
            </a:r>
            <a:r>
              <a:rPr lang="en-US" sz="3200" b="1" i="1" smtClean="0">
                <a:solidFill>
                  <a:schemeClr val="tx1"/>
                </a:solidFill>
              </a:rPr>
              <a:t>culture </a:t>
            </a:r>
            <a:r>
              <a:rPr lang="en-US" sz="3200" b="1" smtClean="0">
                <a:solidFill>
                  <a:schemeClr val="tx1"/>
                </a:solidFill>
              </a:rPr>
              <a:t>all their own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1828800"/>
            <a:ext cx="4419600" cy="3494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Question everything (what do you mean you have rules and assignments)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Multi-taskers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Team Oriented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About change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They want to work, but they don't want work to be their life.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Confident, ambitious and self-assured (have a thing with academic hierarchy)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09800"/>
            <a:ext cx="4191000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688" cy="6492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 Y: Tech-savvy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886200" y="1981200"/>
            <a:ext cx="4443413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Technology a requisite for </a:t>
            </a:r>
            <a:r>
              <a:rPr lang="en-US" sz="2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their</a:t>
            </a: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practice of medicine. 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Plugged-in 24/7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Recruitment, communication through social media, email and text messaging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Prefer webinars and online technology to didactic format</a:t>
            </a:r>
          </a:p>
          <a:p>
            <a:pPr marL="742950" lvl="1" indent="-28575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8435" name="Picture 2" descr="http://www.blogcdn.com/jobs.aol.com/articles/media/2010/01/texting1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057400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024688" cy="80168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 Y: They want attention</a:t>
            </a:r>
            <a:endParaRPr lang="en-US" sz="320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4038600"/>
            <a:ext cx="71628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More frequent interaction with leadership</a:t>
            </a:r>
          </a:p>
          <a:p>
            <a:pPr eaLnBrk="1" hangingPunct="1"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Immediate feedback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Mentoring: have to be concrete</a:t>
            </a:r>
          </a:p>
        </p:txBody>
      </p:sp>
      <p:pic>
        <p:nvPicPr>
          <p:cNvPr id="19459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1371600"/>
            <a:ext cx="4191000" cy="23574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33800" y="1371600"/>
            <a:ext cx="4495800" cy="4419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sz="17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Independent, resourceful and self-sufficient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Value freedom and responsibility.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Technologically adept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Flexible, adaptive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Tolerant of alternative lifestyles.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Work hard/play hard mentality. 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24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Generation X: 1965 to early 1980s</a:t>
            </a:r>
          </a:p>
        </p:txBody>
      </p:sp>
      <p:pic>
        <p:nvPicPr>
          <p:cNvPr id="21507" name="Picture 2" descr="http://nylawblog.typepad.com/photos/uncategorized/2008/03/03/genx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28956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838200" y="381000"/>
            <a:ext cx="7024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Gen X: What do they want?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1066800" y="1676400"/>
            <a:ext cx="6777038" cy="3508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Freedom to work hard and succeed </a:t>
            </a:r>
            <a:r>
              <a:rPr lang="en-US" b="1" smtClean="0">
                <a:solidFill>
                  <a:schemeClr val="tx1"/>
                </a:solidFill>
              </a:rPr>
              <a:t>without micromanagement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Respect, recognition of their values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Flexibility in work structure, hours, rules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Want to work to live, rather than live to work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453</TotalTime>
  <Words>707</Words>
  <Application>Microsoft Office PowerPoint</Application>
  <PresentationFormat>On-screen Show (4:3)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Century Gothic</vt:lpstr>
      <vt:lpstr>Wingdings 2</vt:lpstr>
      <vt:lpstr>Calibri</vt:lpstr>
      <vt:lpstr>Austin</vt:lpstr>
      <vt:lpstr>Austin</vt:lpstr>
      <vt:lpstr>Austin</vt:lpstr>
      <vt:lpstr>Austin</vt:lpstr>
      <vt:lpstr>New Recruits-What does it take to  attract the younger generation </vt:lpstr>
      <vt:lpstr>The Multigenerational Workforce-4 generations </vt:lpstr>
      <vt:lpstr>Gen Y: the Millennials</vt:lpstr>
      <vt:lpstr>Gen Y: Life is short</vt:lpstr>
      <vt:lpstr>Gen Y: a culture all their own</vt:lpstr>
      <vt:lpstr>Gen Y: Tech-savvy</vt:lpstr>
      <vt:lpstr>Gen Y: They want attention</vt:lpstr>
      <vt:lpstr>Generation X: 1965 to early 1980s</vt:lpstr>
      <vt:lpstr>Gen X: What do they want?</vt:lpstr>
      <vt:lpstr>The Boomers: 1946 to 1964</vt:lpstr>
      <vt:lpstr>The Traditionalists: DOB before 1945</vt:lpstr>
      <vt:lpstr>What motivates others?</vt:lpstr>
      <vt:lpstr>Abraham Maslow’s Pyramid of Needs     1908-70</vt:lpstr>
      <vt:lpstr>Skinner’s Theory of Reinforcement    1963</vt:lpstr>
      <vt:lpstr>Adam   1965</vt:lpstr>
      <vt:lpstr>Ohio State University Study   Linder 1998</vt:lpstr>
      <vt:lpstr>OSU Study II: Motivating Factors in Rank Order</vt:lpstr>
      <vt:lpstr>Minority Recruitment, Retention and Career Transition Practices</vt:lpstr>
      <vt:lpstr>To Attract Generation Y</vt:lpstr>
      <vt:lpstr>And….</vt:lpstr>
      <vt:lpstr>Resources</vt:lpstr>
      <vt:lpstr>Resources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 Y: They've arrived at work with a new attitude </dc:title>
  <dc:creator>King, Christa</dc:creator>
  <cp:lastModifiedBy>Ann Thor</cp:lastModifiedBy>
  <cp:revision>19</cp:revision>
  <dcterms:created xsi:type="dcterms:W3CDTF">2011-10-26T19:02:23Z</dcterms:created>
  <dcterms:modified xsi:type="dcterms:W3CDTF">2011-11-01T03:38:55Z</dcterms:modified>
</cp:coreProperties>
</file>